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74" r:id="rId4"/>
    <p:sldId id="264" r:id="rId5"/>
    <p:sldId id="260" r:id="rId6"/>
    <p:sldId id="275" r:id="rId7"/>
    <p:sldId id="269" r:id="rId8"/>
    <p:sldId id="271" r:id="rId9"/>
    <p:sldId id="259" r:id="rId10"/>
    <p:sldId id="270" r:id="rId11"/>
    <p:sldId id="272" r:id="rId12"/>
    <p:sldId id="266" r:id="rId13"/>
    <p:sldId id="261" r:id="rId14"/>
    <p:sldId id="262" r:id="rId15"/>
    <p:sldId id="267" r:id="rId16"/>
    <p:sldId id="268" r:id="rId17"/>
    <p:sldId id="258" r:id="rId18"/>
  </p:sldIdLst>
  <p:sldSz cx="9144000" cy="6858000" type="screen4x3"/>
  <p:notesSz cx="9144000" cy="6858000"/>
  <p:defaultTextStyle>
    <a:defPPr>
      <a:defRPr lang="en-US"/>
    </a:defPPr>
    <a:lvl1pPr marL="0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36381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72761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09142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45523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181903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18284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054664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491045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F8EA2AA-3AC6-184D-BB71-7F0F57CB581C}">
          <p14:sldIdLst>
            <p14:sldId id="256"/>
            <p14:sldId id="257"/>
            <p14:sldId id="274"/>
            <p14:sldId id="264"/>
            <p14:sldId id="260"/>
            <p14:sldId id="275"/>
            <p14:sldId id="269"/>
            <p14:sldId id="271"/>
            <p14:sldId id="259"/>
            <p14:sldId id="270"/>
            <p14:sldId id="272"/>
            <p14:sldId id="266"/>
            <p14:sldId id="261"/>
            <p14:sldId id="262"/>
            <p14:sldId id="267"/>
            <p14:sldId id="268"/>
            <p14:sldId id="25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0D15"/>
    <a:srgbClr val="5A5A59"/>
    <a:srgbClr val="D63E2E"/>
    <a:srgbClr val="474746"/>
    <a:srgbClr val="2A2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0285" autoAdjust="0"/>
  </p:normalViewPr>
  <p:slideViewPr>
    <p:cSldViewPr snapToGrid="0" snapToObjects="1">
      <p:cViewPr>
        <p:scale>
          <a:sx n="54" d="100"/>
          <a:sy n="54" d="100"/>
        </p:scale>
        <p:origin x="-2310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272" y="-11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9F73E-6514-484D-AED0-E616D39F262A}" type="datetimeFigureOut">
              <a:rPr lang="en-US" smtClean="0"/>
              <a:pPr/>
              <a:t>9/1/2014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D9CD6-88E5-CD48-85EC-E5CD2CA04F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50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C145B-F161-7D41-B934-884A276EBA70}" type="datetimeFigureOut">
              <a:rPr lang="en-US" smtClean="0"/>
              <a:pPr/>
              <a:t>9/1/2014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JJHJJJGJJ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E7AD0-AAFD-B44E-AB2D-AFC78171623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13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6381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2761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09142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45523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1903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18284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54664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91045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7AD0-AAFD-B44E-AB2D-AFC78171623D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7AD0-AAFD-B44E-AB2D-AFC78171623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0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685800" y="3966462"/>
            <a:ext cx="7772400" cy="1470025"/>
          </a:xfrm>
          <a:prstGeom prst="rect">
            <a:avLst/>
          </a:prstGeom>
        </p:spPr>
        <p:txBody>
          <a:bodyPr vert="horz" lIns="87276" tIns="43638" rIns="87276" bIns="43638" rtlCol="0" anchor="ctr">
            <a:normAutofit/>
          </a:bodyPr>
          <a:lstStyle>
            <a:lvl1pPr algn="ctr" defTabSz="497754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solidFill>
                <a:srgbClr val="2A2A28"/>
              </a:solidFill>
              <a:latin typeface="Myriad Pro"/>
              <a:cs typeface="Myriad Pro"/>
            </a:endParaRPr>
          </a:p>
        </p:txBody>
      </p:sp>
      <p:pic>
        <p:nvPicPr>
          <p:cNvPr id="3" name="Picture 2" descr="RNP_FORUM_TELES-SAÚDE_2014_Apresentação-pptx_4;3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" y="0"/>
            <a:ext cx="9142334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>
          <a:xfrm>
            <a:off x="685801" y="4094647"/>
            <a:ext cx="8040756" cy="2624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Myriad Pro"/>
              </a:defRPr>
            </a:lvl1pPr>
          </a:lstStyle>
          <a:p>
            <a:pPr lvl="0"/>
            <a:endParaRPr lang="pt-BR" sz="3500" b="1" dirty="0" smtClean="0">
              <a:solidFill>
                <a:srgbClr val="2A2A28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216101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NP_FORUM_TELES-SAÚDE_2014_Apresentação-pptx_4;3px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" y="0"/>
            <a:ext cx="9142334" cy="6858000"/>
          </a:xfrm>
          <a:prstGeom prst="rect">
            <a:avLst/>
          </a:prstGeom>
        </p:spPr>
      </p:pic>
      <p:sp>
        <p:nvSpPr>
          <p:cNvPr id="14" name="Espaço Reservado para Texto 13"/>
          <p:cNvSpPr>
            <a:spLocks noGrp="1"/>
          </p:cNvSpPr>
          <p:nvPr>
            <p:ph type="body" sz="quarter" idx="22" hasCustomPrompt="1"/>
          </p:nvPr>
        </p:nvSpPr>
        <p:spPr>
          <a:xfrm>
            <a:off x="1253519" y="139663"/>
            <a:ext cx="7480343" cy="618821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buNone/>
              <a:defRPr sz="2500" b="1" i="1" baseline="0">
                <a:solidFill>
                  <a:srgbClr val="5A5A59"/>
                </a:solidFill>
                <a:latin typeface="Myriad Pro" pitchFamily="34" charset="0"/>
              </a:defRPr>
            </a:lvl1pPr>
          </a:lstStyle>
          <a:p>
            <a:pPr lvl="0"/>
            <a:r>
              <a:rPr lang="pt-BR" dirty="0" smtClean="0"/>
              <a:t>Loren </a:t>
            </a:r>
            <a:r>
              <a:rPr lang="pt-BR" dirty="0" err="1" smtClean="0"/>
              <a:t>ipsum</a:t>
            </a:r>
            <a:r>
              <a:rPr lang="pt-BR" dirty="0" smtClean="0"/>
              <a:t> </a:t>
            </a:r>
            <a:r>
              <a:rPr lang="pt-BR" dirty="0" err="1" smtClean="0"/>
              <a:t>dolor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21" name="Espaço Reservado para Texto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54036" y="1175927"/>
            <a:ext cx="7480343" cy="4529134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buFont typeface="Arial" pitchFamily="34" charset="0"/>
              <a:buChar char="•"/>
              <a:defRPr sz="2400">
                <a:latin typeface="Arial"/>
                <a:cs typeface="Arial"/>
              </a:defRPr>
            </a:lvl1pPr>
          </a:lstStyle>
          <a:p>
            <a:pPr lvl="0"/>
            <a:r>
              <a:rPr lang="pt-BR" dirty="0" err="1" smtClean="0"/>
              <a:t>Lorem</a:t>
            </a:r>
            <a:r>
              <a:rPr lang="pt-BR" dirty="0" smtClean="0"/>
              <a:t> </a:t>
            </a:r>
            <a:r>
              <a:rPr lang="pt-BR" dirty="0" err="1" smtClean="0"/>
              <a:t>ipsum</a:t>
            </a:r>
            <a:r>
              <a:rPr lang="pt-BR" dirty="0" smtClean="0"/>
              <a:t> </a:t>
            </a:r>
            <a:r>
              <a:rPr lang="pt-BR" dirty="0" err="1" smtClean="0"/>
              <a:t>dolor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, </a:t>
            </a:r>
            <a:r>
              <a:rPr lang="pt-BR" dirty="0" err="1" smtClean="0"/>
              <a:t>consectetuer</a:t>
            </a:r>
            <a:r>
              <a:rPr lang="pt-BR" dirty="0" smtClean="0"/>
              <a:t> </a:t>
            </a:r>
            <a:r>
              <a:rPr lang="pt-BR" dirty="0" err="1" smtClean="0"/>
              <a:t>adipiscing</a:t>
            </a:r>
            <a:r>
              <a:rPr lang="pt-BR" dirty="0" smtClean="0"/>
              <a:t> </a:t>
            </a:r>
            <a:r>
              <a:rPr lang="pt-BR" dirty="0" err="1" smtClean="0"/>
              <a:t>elit</a:t>
            </a:r>
            <a:r>
              <a:rPr lang="pt-BR" dirty="0" smtClean="0"/>
              <a:t>, </a:t>
            </a:r>
            <a:r>
              <a:rPr lang="pt-BR" dirty="0" err="1" smtClean="0"/>
              <a:t>sed</a:t>
            </a:r>
            <a:r>
              <a:rPr lang="pt-BR" dirty="0" smtClean="0"/>
              <a:t> </a:t>
            </a:r>
            <a:r>
              <a:rPr lang="pt-BR" dirty="0" err="1" smtClean="0"/>
              <a:t>diam</a:t>
            </a:r>
            <a:r>
              <a:rPr lang="pt-BR" dirty="0" smtClean="0"/>
              <a:t> </a:t>
            </a:r>
            <a:r>
              <a:rPr lang="pt-BR" dirty="0" err="1" smtClean="0"/>
              <a:t>nonummy</a:t>
            </a:r>
            <a:r>
              <a:rPr lang="pt-BR" dirty="0" smtClean="0"/>
              <a:t> </a:t>
            </a:r>
            <a:r>
              <a:rPr lang="pt-BR" dirty="0" err="1" smtClean="0"/>
              <a:t>nibh</a:t>
            </a:r>
            <a:r>
              <a:rPr lang="pt-BR" dirty="0" smtClean="0"/>
              <a:t> </a:t>
            </a:r>
            <a:r>
              <a:rPr lang="pt-BR" dirty="0" err="1" smtClean="0"/>
              <a:t>euismod</a:t>
            </a:r>
            <a:r>
              <a:rPr lang="pt-BR" dirty="0" smtClean="0"/>
              <a:t> </a:t>
            </a:r>
            <a:r>
              <a:rPr lang="pt-BR" dirty="0" err="1" smtClean="0"/>
              <a:t>tincidunt</a:t>
            </a:r>
            <a:r>
              <a:rPr lang="pt-BR" dirty="0" smtClean="0"/>
              <a:t> ut </a:t>
            </a:r>
            <a:r>
              <a:rPr lang="pt-BR" dirty="0" err="1" smtClean="0"/>
              <a:t>laoreet</a:t>
            </a:r>
            <a:r>
              <a:rPr lang="pt-BR" dirty="0" smtClean="0"/>
              <a:t> </a:t>
            </a:r>
            <a:r>
              <a:rPr lang="pt-BR" dirty="0" err="1" smtClean="0"/>
              <a:t>dolore</a:t>
            </a:r>
            <a:r>
              <a:rPr lang="pt-BR" dirty="0" smtClean="0"/>
              <a:t> magna </a:t>
            </a:r>
            <a:r>
              <a:rPr lang="pt-BR" dirty="0" err="1" smtClean="0"/>
              <a:t>aliquam</a:t>
            </a:r>
            <a:r>
              <a:rPr lang="pt-BR" dirty="0" smtClean="0"/>
              <a:t> </a:t>
            </a:r>
            <a:r>
              <a:rPr lang="pt-BR" dirty="0" err="1" smtClean="0"/>
              <a:t>erat</a:t>
            </a:r>
            <a:r>
              <a:rPr lang="pt-BR" dirty="0" smtClean="0"/>
              <a:t> </a:t>
            </a:r>
            <a:r>
              <a:rPr lang="pt-BR" dirty="0" err="1" smtClean="0"/>
              <a:t>volutpat</a:t>
            </a:r>
            <a:r>
              <a:rPr lang="pt-BR" dirty="0" smtClean="0"/>
              <a:t>. Ut </a:t>
            </a:r>
            <a:r>
              <a:rPr lang="pt-BR" dirty="0" err="1" smtClean="0"/>
              <a:t>wisi</a:t>
            </a:r>
            <a:r>
              <a:rPr lang="pt-BR" dirty="0" smtClean="0"/>
              <a:t> </a:t>
            </a:r>
            <a:r>
              <a:rPr lang="pt-BR" dirty="0" err="1" smtClean="0"/>
              <a:t>enim</a:t>
            </a:r>
            <a:r>
              <a:rPr lang="pt-BR" dirty="0" smtClean="0"/>
              <a:t> ad </a:t>
            </a:r>
            <a:r>
              <a:rPr lang="pt-BR" dirty="0" err="1" smtClean="0"/>
              <a:t>minim</a:t>
            </a:r>
            <a:r>
              <a:rPr lang="pt-BR" dirty="0" smtClean="0"/>
              <a:t> </a:t>
            </a:r>
            <a:r>
              <a:rPr lang="pt-BR" dirty="0" err="1" smtClean="0"/>
              <a:t>veniam</a:t>
            </a:r>
            <a:r>
              <a:rPr lang="pt-BR" dirty="0" smtClean="0"/>
              <a:t>.</a:t>
            </a:r>
          </a:p>
        </p:txBody>
      </p:sp>
      <p:pic>
        <p:nvPicPr>
          <p:cNvPr id="7" name="Picture 11" descr="Untitled-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1" y="1010177"/>
            <a:ext cx="692541" cy="71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5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NP_FORUM_TELES-SAÚDE_2014_Apresentação-pptx_4;3px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sp>
        <p:nvSpPr>
          <p:cNvPr id="17" name="Espaço Reservado para Texto 15"/>
          <p:cNvSpPr>
            <a:spLocks noGrp="1"/>
          </p:cNvSpPr>
          <p:nvPr>
            <p:ph type="body" sz="quarter" idx="20" hasCustomPrompt="1"/>
          </p:nvPr>
        </p:nvSpPr>
        <p:spPr>
          <a:xfrm>
            <a:off x="458155" y="3216485"/>
            <a:ext cx="8228649" cy="490651"/>
          </a:xfrm>
          <a:prstGeom prst="rect">
            <a:avLst/>
          </a:prstGeom>
        </p:spPr>
        <p:txBody>
          <a:bodyPr lIns="80165" tIns="40083" rIns="80165" bIns="40083"/>
          <a:lstStyle>
            <a:lvl1pPr algn="ctr">
              <a:buNone/>
              <a:defRPr sz="2300" b="1" i="0" baseline="0">
                <a:solidFill>
                  <a:srgbClr val="6A0D15"/>
                </a:solidFill>
                <a:latin typeface="Myriad Pro" pitchFamily="34" charset="0"/>
              </a:defRPr>
            </a:lvl1pPr>
          </a:lstStyle>
          <a:p>
            <a:pPr lvl="0"/>
            <a:r>
              <a:rPr lang="pt-BR" dirty="0" smtClean="0"/>
              <a:t>NOME</a:t>
            </a:r>
            <a:endParaRPr lang="pt-BR" dirty="0"/>
          </a:p>
        </p:txBody>
      </p:sp>
      <p:sp>
        <p:nvSpPr>
          <p:cNvPr id="20" name="Espaço Reservado para Texto 18"/>
          <p:cNvSpPr>
            <a:spLocks noGrp="1"/>
          </p:cNvSpPr>
          <p:nvPr>
            <p:ph type="body" sz="quarter" idx="21" hasCustomPrompt="1"/>
          </p:nvPr>
        </p:nvSpPr>
        <p:spPr>
          <a:xfrm>
            <a:off x="458155" y="3796035"/>
            <a:ext cx="8228649" cy="452280"/>
          </a:xfrm>
          <a:prstGeom prst="rect">
            <a:avLst/>
          </a:prstGeom>
        </p:spPr>
        <p:txBody>
          <a:bodyPr lIns="80165" tIns="40083" rIns="80165" bIns="40083"/>
          <a:lstStyle>
            <a:lvl1pPr algn="ctr">
              <a:buNone/>
              <a:defRPr sz="2300" b="0" i="0" baseline="0">
                <a:solidFill>
                  <a:srgbClr val="5A5A59"/>
                </a:solidFill>
                <a:latin typeface="Myriad Pro" pitchFamily="34" charset="0"/>
              </a:defRPr>
            </a:lvl1pPr>
          </a:lstStyle>
          <a:p>
            <a:pPr lvl="0"/>
            <a:r>
              <a:rPr lang="pt-BR" dirty="0" smtClean="0"/>
              <a:t>Tel.: + 55.xxx / Email: </a:t>
            </a:r>
            <a:r>
              <a:rPr lang="pt-BR" dirty="0" err="1" smtClean="0"/>
              <a:t>xxx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9846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RNP_FORUM_TELES-SAÚDE_2014_Apresentação-pptx_4;3px-01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" y="0"/>
            <a:ext cx="9142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4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ctr" defTabSz="436381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285" indent="-327285" algn="l" defTabSz="436381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9119" indent="-272738" algn="l" defTabSz="436381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951" indent="-218190" algn="l" defTabSz="43638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332" indent="-218190" algn="l" defTabSz="436381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712" indent="-218190" algn="l" defTabSz="436381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93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47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85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9235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8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76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9142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52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90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828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66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1045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272960" y="4094163"/>
            <a:ext cx="8726488" cy="2624137"/>
          </a:xfrm>
        </p:spPr>
        <p:txBody>
          <a:bodyPr/>
          <a:lstStyle/>
          <a:p>
            <a:pPr lvl="0"/>
            <a:r>
              <a:rPr lang="pt-PT" dirty="0" smtClean="0"/>
              <a:t> RUTE – 8 anos – Resultados e Perspectivas da Educação, Pesquisa, Assistência, Gestão, Monitoramento e Avaliação em Saúde,</a:t>
            </a:r>
            <a:endParaRPr lang="pt-BR" dirty="0" smtClean="0"/>
          </a:p>
          <a:p>
            <a:pPr lvl="0"/>
            <a:r>
              <a:rPr lang="pt-BR" dirty="0" err="1" smtClean="0"/>
              <a:t>Prof</a:t>
            </a:r>
            <a:r>
              <a:rPr lang="pt-BR" dirty="0" smtClean="0"/>
              <a:t> </a:t>
            </a:r>
            <a:r>
              <a:rPr lang="pt-BR" dirty="0" err="1" smtClean="0"/>
              <a:t>Dr</a:t>
            </a:r>
            <a:r>
              <a:rPr lang="pt-BR" dirty="0" smtClean="0"/>
              <a:t> José Diniz </a:t>
            </a:r>
          </a:p>
          <a:p>
            <a:pPr lvl="0"/>
            <a:r>
              <a:rPr lang="pt-BR" dirty="0" smtClean="0"/>
              <a:t>EBSERH/Telessaúde/UFRN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1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BR" dirty="0" smtClean="0"/>
              <a:t>Produção do grupo.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37" y="758484"/>
            <a:ext cx="7758078" cy="594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44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1253519" y="139662"/>
            <a:ext cx="7480343" cy="1143227"/>
          </a:xfrm>
        </p:spPr>
        <p:txBody>
          <a:bodyPr/>
          <a:lstStyle/>
          <a:p>
            <a:r>
              <a:rPr lang="pt-PT" dirty="0" smtClean="0"/>
              <a:t>    Extensão: PROVAB, Telessaúde, Pet , novo curso de medicina multicampi Caicó,  Mossoró UERN.</a:t>
            </a:r>
            <a:endParaRPr lang="pt-PT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4"/>
          </p:nvPr>
        </p:nvSpPr>
        <p:spPr>
          <a:xfrm>
            <a:off x="1254036" y="1446663"/>
            <a:ext cx="7480343" cy="4258398"/>
          </a:xfrm>
        </p:spPr>
        <p:txBody>
          <a:bodyPr/>
          <a:lstStyle/>
          <a:p>
            <a:r>
              <a:rPr lang="pt-PT" dirty="0" smtClean="0"/>
              <a:t>Integração, forum Pet, telessaúde.</a:t>
            </a:r>
            <a:endParaRPr lang="pt-PT" dirty="0"/>
          </a:p>
        </p:txBody>
      </p:sp>
      <p:pic>
        <p:nvPicPr>
          <p:cNvPr id="1026" name="Picture 2" descr="C:\Users\user\Downloads\RicardoTelessaudeRNComAFa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311" y="2033515"/>
            <a:ext cx="3002508" cy="3671545"/>
          </a:xfrm>
          <a:prstGeom prst="rect">
            <a:avLst/>
          </a:prstGeom>
          <a:noFill/>
        </p:spPr>
      </p:pic>
      <p:pic>
        <p:nvPicPr>
          <p:cNvPr id="5" name="Picture 2" descr="F:\GALAX TAB DINIZ\2011-10-27 09.40.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2125" y="2033516"/>
            <a:ext cx="4012254" cy="3671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ço Reservado para Texto 3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BR" dirty="0" smtClean="0"/>
              <a:t>RUTE 8 anos Gestão </a:t>
            </a:r>
            <a:endParaRPr lang="pt-BR" dirty="0"/>
          </a:p>
        </p:txBody>
      </p:sp>
      <p:sp>
        <p:nvSpPr>
          <p:cNvPr id="36" name="Espaço Reservado para Texto 3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pt-BR" dirty="0" smtClean="0"/>
              <a:t>Chefe de telessaúde/RUTE. </a:t>
            </a:r>
            <a:r>
              <a:rPr lang="pt-BR" dirty="0" err="1" smtClean="0"/>
              <a:t>Sig</a:t>
            </a:r>
            <a:r>
              <a:rPr lang="pt-BR" dirty="0" smtClean="0"/>
              <a:t> Gestão de </a:t>
            </a:r>
            <a:r>
              <a:rPr lang="pt-BR" dirty="0" err="1" smtClean="0"/>
              <a:t>HU´s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219" y="1856096"/>
            <a:ext cx="4414315" cy="466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5206" y="1856096"/>
            <a:ext cx="3821374" cy="466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351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ço Reservado para Texto 3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BR" dirty="0" smtClean="0"/>
              <a:t>RUTE 8 anos monitoramento e avaliação</a:t>
            </a:r>
            <a:endParaRPr lang="pt-BR" dirty="0"/>
          </a:p>
        </p:txBody>
      </p:sp>
      <p:sp>
        <p:nvSpPr>
          <p:cNvPr id="36" name="Espaço Reservado para Texto 3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pt-BR" dirty="0" smtClean="0"/>
              <a:t>Quer mudar? Avalie!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  <a:r>
              <a:rPr lang="pt-BR" dirty="0"/>
              <a:t> I</a:t>
            </a:r>
            <a:r>
              <a:rPr lang="pt-BR" dirty="0" smtClean="0"/>
              <a:t>mprimir a Palavras “ Rute”, telessaúde e telemedicina nas provas, avaliações, provas práticas e itens de provas para concursos.</a:t>
            </a:r>
          </a:p>
          <a:p>
            <a:endParaRPr lang="pt-BR" dirty="0" smtClean="0"/>
          </a:p>
          <a:p>
            <a:r>
              <a:rPr lang="pt-BR" dirty="0" smtClean="0"/>
              <a:t>Já estão em portarias, livros didáticos, Conselho Federal de Medicina, </a:t>
            </a:r>
            <a:r>
              <a:rPr lang="pt-BR" dirty="0" err="1" smtClean="0"/>
              <a:t>DCN’s</a:t>
            </a:r>
            <a:r>
              <a:rPr lang="pt-BR" dirty="0" smtClean="0"/>
              <a:t> e editais de processos seletivos.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351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PT" dirty="0" smtClean="0"/>
              <a:t>.</a:t>
            </a:r>
            <a:endParaRPr lang="pt-PT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pt-PT" dirty="0" smtClean="0"/>
              <a:t>.</a:t>
            </a:r>
            <a:endParaRPr lang="pt-PT" dirty="0"/>
          </a:p>
        </p:txBody>
      </p:sp>
      <p:pic>
        <p:nvPicPr>
          <p:cNvPr id="21506" name="Picture 2" descr="C:\Users\user\Downloads\20140817_0918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661" y="139664"/>
            <a:ext cx="5213443" cy="6547740"/>
          </a:xfrm>
          <a:prstGeom prst="rect">
            <a:avLst/>
          </a:prstGeom>
          <a:noFill/>
        </p:spPr>
      </p:pic>
      <p:pic>
        <p:nvPicPr>
          <p:cNvPr id="21507" name="Picture 3" descr="C:\Users\user\Downloads\20140817_0917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7469" y="139663"/>
            <a:ext cx="3234519" cy="6547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PT" dirty="0" smtClean="0"/>
              <a:t>Agradecimentos:</a:t>
            </a:r>
          </a:p>
          <a:p>
            <a:endParaRPr lang="pt-PT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lang="pt-PT" dirty="0" smtClean="0"/>
              <a:t>FAIMER – Henry Campos</a:t>
            </a:r>
          </a:p>
          <a:p>
            <a:pPr algn="ctr"/>
            <a:endParaRPr lang="pt-PT" dirty="0"/>
          </a:p>
          <a:p>
            <a:pPr algn="ctr"/>
            <a:endParaRPr lang="pt-PT" dirty="0" smtClean="0"/>
          </a:p>
          <a:p>
            <a:pPr algn="ctr"/>
            <a:r>
              <a:rPr lang="pt-PT" dirty="0" smtClean="0"/>
              <a:t>George Dantas / Janete Castro</a:t>
            </a:r>
          </a:p>
          <a:p>
            <a:pPr algn="ctr"/>
            <a:r>
              <a:rPr lang="pt-PT" dirty="0" smtClean="0"/>
              <a:t>Rosiane Zuza EBSERH/HUOL.</a:t>
            </a:r>
          </a:p>
          <a:p>
            <a:pPr algn="ctr"/>
            <a:r>
              <a:rPr lang="pt-PT" dirty="0" smtClean="0"/>
              <a:t>Ricardo Valentim / Liane Ramalho</a:t>
            </a:r>
          </a:p>
          <a:p>
            <a:pPr algn="ctr"/>
            <a:r>
              <a:rPr lang="pt-PT" dirty="0" smtClean="0"/>
              <a:t>Monica Bertim</a:t>
            </a:r>
          </a:p>
          <a:p>
            <a:pPr algn="ctr"/>
            <a:r>
              <a:rPr lang="pt-PT" dirty="0" smtClean="0"/>
              <a:t>Messina, Luan, Max e Thiago. RNP</a:t>
            </a:r>
          </a:p>
          <a:p>
            <a:pPr algn="ctr"/>
            <a:r>
              <a:rPr lang="pt-PT" dirty="0" smtClean="0"/>
              <a:t>Prof Lagreca  e Irami Araujo HUOL EBSERH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ço Reservado para Texto 43"/>
          <p:cNvSpPr>
            <a:spLocks noGrp="1"/>
          </p:cNvSpPr>
          <p:nvPr>
            <p:ph type="body" sz="quarter" idx="20"/>
          </p:nvPr>
        </p:nvSpPr>
        <p:spPr>
          <a:xfrm>
            <a:off x="458155" y="3737185"/>
            <a:ext cx="8228649" cy="490651"/>
          </a:xfrm>
        </p:spPr>
        <p:txBody>
          <a:bodyPr/>
          <a:lstStyle/>
          <a:p>
            <a:r>
              <a:rPr lang="pt-BR" dirty="0" smtClean="0"/>
              <a:t>Jose Diniz Junior</a:t>
            </a:r>
            <a:endParaRPr lang="pt-BR" dirty="0"/>
          </a:p>
        </p:txBody>
      </p:sp>
      <p:sp>
        <p:nvSpPr>
          <p:cNvPr id="45" name="Espaço Reservado para Texto 44"/>
          <p:cNvSpPr>
            <a:spLocks noGrp="1"/>
          </p:cNvSpPr>
          <p:nvPr>
            <p:ph type="body" sz="quarter" idx="21"/>
          </p:nvPr>
        </p:nvSpPr>
        <p:spPr>
          <a:xfrm>
            <a:off x="458155" y="4227834"/>
            <a:ext cx="8228649" cy="1285861"/>
          </a:xfrm>
        </p:spPr>
        <p:txBody>
          <a:bodyPr/>
          <a:lstStyle/>
          <a:p>
            <a:r>
              <a:rPr lang="pt-BR" dirty="0" smtClean="0"/>
              <a:t>Tel.:+ 55 84 9451 7747 </a:t>
            </a:r>
          </a:p>
          <a:p>
            <a:r>
              <a:rPr lang="pt-BR" dirty="0" smtClean="0"/>
              <a:t>Email: diniz@ufrnet.br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590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ço Reservado para Texto 33"/>
          <p:cNvSpPr>
            <a:spLocks noGrp="1"/>
          </p:cNvSpPr>
          <p:nvPr>
            <p:ph type="body" sz="quarter" idx="22"/>
          </p:nvPr>
        </p:nvSpPr>
        <p:spPr>
          <a:xfrm>
            <a:off x="1253519" y="139663"/>
            <a:ext cx="7480343" cy="1036264"/>
          </a:xfrm>
        </p:spPr>
        <p:txBody>
          <a:bodyPr/>
          <a:lstStyle/>
          <a:p>
            <a:r>
              <a:rPr lang="pt-BR" dirty="0" smtClean="0"/>
              <a:t>RUTE 8 anos educação / Graduação integrado a pós (residência médica e multi)</a:t>
            </a:r>
            <a:endParaRPr lang="pt-BR" dirty="0"/>
          </a:p>
        </p:txBody>
      </p:sp>
      <p:sp>
        <p:nvSpPr>
          <p:cNvPr id="36" name="Espaço Reservado para Texto 3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pt-BR" dirty="0" smtClean="0"/>
              <a:t>Graduação em medicina:</a:t>
            </a:r>
          </a:p>
          <a:p>
            <a:r>
              <a:rPr lang="pt-BR" dirty="0" smtClean="0"/>
              <a:t>Otorrino atividade prática da disciplina do departamento de cirurgia 03 professores, 30 alunos. Com o moderador local fazendo o fechamento local. </a:t>
            </a:r>
          </a:p>
          <a:p>
            <a:r>
              <a:rPr lang="pt-BR" dirty="0" smtClean="0"/>
              <a:t>Internato em cirurgia  SIG urologia, cardiologia SIG </a:t>
            </a:r>
            <a:r>
              <a:rPr lang="pt-BR" dirty="0" err="1" smtClean="0"/>
              <a:t>cardio</a:t>
            </a:r>
            <a:r>
              <a:rPr lang="pt-BR" dirty="0" smtClean="0"/>
              <a:t> . Pediatria no SIG de atenção primária.</a:t>
            </a:r>
          </a:p>
          <a:p>
            <a:r>
              <a:rPr lang="pt-BR" dirty="0" smtClean="0"/>
              <a:t>SIG audiologia : Residente ORL / fonoaudiologia.</a:t>
            </a:r>
          </a:p>
          <a:p>
            <a:pPr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351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BR" dirty="0" smtClean="0"/>
              <a:t>RUTE no curriculum das residências em saúde.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58484"/>
            <a:ext cx="8686800" cy="595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28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PT" dirty="0" smtClean="0"/>
              <a:t> Resultados educação  - PÓS  s. stritum</a:t>
            </a:r>
            <a:endParaRPr lang="pt-PT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4"/>
          </p:nvPr>
        </p:nvSpPr>
        <p:spPr>
          <a:xfrm>
            <a:off x="1254036" y="1175927"/>
            <a:ext cx="7480343" cy="2031297"/>
          </a:xfrm>
        </p:spPr>
        <p:txBody>
          <a:bodyPr/>
          <a:lstStyle/>
          <a:p>
            <a:r>
              <a:rPr lang="pt-PT" dirty="0" smtClean="0"/>
              <a:t>Colocação do SIG educação médica. Desde 2009.</a:t>
            </a:r>
          </a:p>
          <a:p>
            <a:r>
              <a:rPr lang="pt-PT" dirty="0" smtClean="0"/>
              <a:t> Já como Atividade optativa, 30 créditos, no programa de pós graduação em ensino na saúde. 30 mestrandos.</a:t>
            </a:r>
          </a:p>
          <a:p>
            <a:r>
              <a:rPr lang="pt-PT" dirty="0" smtClean="0"/>
              <a:t>Mestrado profissional do ensino na saúde.</a:t>
            </a:r>
            <a:endParaRPr lang="pt-PT" dirty="0"/>
          </a:p>
        </p:txBody>
      </p:sp>
      <p:pic>
        <p:nvPicPr>
          <p:cNvPr id="4" name="Picture 3" descr="C:\Users\usuario\Desktop\2013-05-27 11.35.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091" y="3330734"/>
            <a:ext cx="4584878" cy="3258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user\Downloads\SIGEM_Curricul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5333" y="3125336"/>
            <a:ext cx="3507286" cy="3463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lipse 5"/>
          <p:cNvSpPr/>
          <p:nvPr/>
        </p:nvSpPr>
        <p:spPr>
          <a:xfrm>
            <a:off x="5459103" y="6114196"/>
            <a:ext cx="3247980" cy="4203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ço Reservado para Texto 3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BR" dirty="0" smtClean="0"/>
              <a:t>RUTE 8 anos assistência (extensão)</a:t>
            </a:r>
            <a:endParaRPr lang="pt-BR" dirty="0"/>
          </a:p>
        </p:txBody>
      </p:sp>
      <p:sp>
        <p:nvSpPr>
          <p:cNvPr id="36" name="Espaço Reservado para Texto 35"/>
          <p:cNvSpPr>
            <a:spLocks noGrp="1"/>
          </p:cNvSpPr>
          <p:nvPr>
            <p:ph type="body" sz="quarter" idx="24"/>
          </p:nvPr>
        </p:nvSpPr>
        <p:spPr>
          <a:xfrm>
            <a:off x="1038225" y="1555845"/>
            <a:ext cx="7480343" cy="4529134"/>
          </a:xfrm>
        </p:spPr>
        <p:txBody>
          <a:bodyPr/>
          <a:lstStyle/>
          <a:p>
            <a:r>
              <a:rPr lang="pt-BR" dirty="0" smtClean="0"/>
              <a:t>Telessaúde </a:t>
            </a:r>
            <a:r>
              <a:rPr lang="pt-BR" dirty="0" err="1" smtClean="0"/>
              <a:t>dermato</a:t>
            </a:r>
            <a:r>
              <a:rPr lang="pt-BR" dirty="0" smtClean="0"/>
              <a:t> e neuro, </a:t>
            </a:r>
            <a:r>
              <a:rPr lang="pt-BR" dirty="0" err="1" smtClean="0"/>
              <a:t>bucomaxilo</a:t>
            </a:r>
            <a:r>
              <a:rPr lang="pt-BR" dirty="0" smtClean="0"/>
              <a:t> e cirurgia 4K.</a:t>
            </a:r>
          </a:p>
          <a:p>
            <a:endParaRPr lang="pt-BR" dirty="0"/>
          </a:p>
        </p:txBody>
      </p:sp>
      <p:pic>
        <p:nvPicPr>
          <p:cNvPr id="5122" name="Picture 2" descr="C:\Users\user\Desktop\cirurgia 4k uol_10dez13_Wallacy Medeiros-2 reduzi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4797" y="3424533"/>
            <a:ext cx="14405" cy="8933"/>
          </a:xfrm>
          <a:prstGeom prst="rect">
            <a:avLst/>
          </a:prstGeom>
          <a:noFill/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524000" y="1555845"/>
          <a:ext cx="6096000" cy="1965238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1751878">
                <a:tc>
                  <a:txBody>
                    <a:bodyPr/>
                    <a:lstStyle/>
                    <a:p>
                      <a:pPr>
                        <a:spcAft>
                          <a:spcPts val="150"/>
                        </a:spcAft>
                      </a:pPr>
                      <a:endParaRPr lang="pt-PT" sz="1400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PT" sz="1400" dirty="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124" name="Picture 4" descr="http://www.sistemas.ufrn.br/shared/verImagem?salvar=false&amp;idArquivo=1768665&amp;key=4424dc100f1cc0d44173e2e27ba94ae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897" y="3521083"/>
            <a:ext cx="8105775" cy="914400"/>
          </a:xfrm>
          <a:prstGeom prst="rect">
            <a:avLst/>
          </a:prstGeom>
          <a:noFill/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P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51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BR" dirty="0" smtClean="0"/>
              <a:t>Comunicar, tornar comum. 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 descr="C:\Users\gabriel\Downloads\UFRN_Ganhou_O_Mu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758484"/>
            <a:ext cx="8757140" cy="595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97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PT" dirty="0" smtClean="0"/>
              <a:t>.</a:t>
            </a:r>
            <a:endParaRPr lang="pt-PT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pt-PT" dirty="0" smtClean="0"/>
              <a:t>.</a:t>
            </a:r>
            <a:endParaRPr lang="pt-PT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21" y="382136"/>
            <a:ext cx="7765576" cy="633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BR" dirty="0" smtClean="0"/>
              <a:t>UNASUS 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C:\Users\gabriel\Downloads\20140722_091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519" y="474786"/>
            <a:ext cx="7480860" cy="453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abriel\Downloads\20140829_1532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0" y="4220308"/>
            <a:ext cx="4853354" cy="246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28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ço Reservado para Texto 3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BR" dirty="0" smtClean="0"/>
              <a:t>RUTE 8 anos pesquisa</a:t>
            </a:r>
            <a:endParaRPr lang="pt-BR" dirty="0"/>
          </a:p>
        </p:txBody>
      </p:sp>
      <p:sp>
        <p:nvSpPr>
          <p:cNvPr id="36" name="Espaço Reservado para Texto 35"/>
          <p:cNvSpPr>
            <a:spLocks noGrp="1"/>
          </p:cNvSpPr>
          <p:nvPr>
            <p:ph type="body" sz="quarter" idx="24"/>
          </p:nvPr>
        </p:nvSpPr>
        <p:spPr>
          <a:xfrm>
            <a:off x="1254036" y="758484"/>
            <a:ext cx="7480343" cy="4946577"/>
          </a:xfrm>
        </p:spPr>
        <p:txBody>
          <a:bodyPr/>
          <a:lstStyle/>
          <a:p>
            <a:r>
              <a:rPr lang="pt-BR" dirty="0" err="1" smtClean="0"/>
              <a:t>Papers</a:t>
            </a:r>
            <a:r>
              <a:rPr lang="pt-BR" dirty="0" smtClean="0"/>
              <a:t> </a:t>
            </a:r>
          </a:p>
          <a:p>
            <a:r>
              <a:rPr lang="pt-BR" dirty="0" smtClean="0"/>
              <a:t>Patentes UFRN  RUTE/LAIS.</a:t>
            </a:r>
          </a:p>
          <a:p>
            <a:r>
              <a:rPr lang="pt-BR" dirty="0" smtClean="0"/>
              <a:t> </a:t>
            </a:r>
            <a:r>
              <a:rPr lang="pt-PT" sz="1800" i="1" dirty="0" smtClean="0"/>
              <a:t>O coordenador NIT / UFRN, Aldayr Dantas, calculou que dos 80 pedidos de registro da Instituição, 22 são do grupo LAIS.</a:t>
            </a:r>
            <a:r>
              <a:rPr lang="pt-PT" sz="1200" i="1" dirty="0"/>
              <a:t>B</a:t>
            </a:r>
            <a:r>
              <a:rPr lang="pt-PT" sz="1200" i="1" dirty="0" smtClean="0"/>
              <a:t>oletim 2014</a:t>
            </a:r>
            <a:endParaRPr lang="pt-BR" sz="1800" i="1" dirty="0" smtClean="0"/>
          </a:p>
          <a:p>
            <a:r>
              <a:rPr lang="pt-BR" dirty="0" smtClean="0"/>
              <a:t>Tese de doutorado: 1.</a:t>
            </a:r>
          </a:p>
          <a:p>
            <a:r>
              <a:rPr lang="pt-BR" dirty="0" smtClean="0"/>
              <a:t>Dissertação de mestrado: 2.</a:t>
            </a:r>
          </a:p>
          <a:p>
            <a:r>
              <a:rPr lang="pt-BR" dirty="0" smtClean="0"/>
              <a:t>Uso de Sala para defesa/qualificação: 9.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6525" y="4312690"/>
            <a:ext cx="3302759" cy="238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I:\DEFESA RICARDO\Defesa Ricardo_imagem da Bahi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8" y="4312691"/>
            <a:ext cx="3868615" cy="238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51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marL="0" indent="0" algn="l">
          <a:buNone/>
          <a:defRPr sz="1600" dirty="0" smtClean="0">
            <a:solidFill>
              <a:srgbClr val="2A2A28"/>
            </a:solidFill>
            <a:latin typeface="Myriad Pro"/>
            <a:cs typeface="Myriad Pro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383</Words>
  <Application>Microsoft Office PowerPoint</Application>
  <PresentationFormat>Apresentação na tela (4:3)</PresentationFormat>
  <Paragraphs>56</Paragraphs>
  <Slides>17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K360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 consectetuer adipiscing elit.</dc:title>
  <dc:creator>Ronan Verling</dc:creator>
  <cp:lastModifiedBy>Rosiane Diniz</cp:lastModifiedBy>
  <cp:revision>81</cp:revision>
  <dcterms:created xsi:type="dcterms:W3CDTF">2013-08-06T19:40:36Z</dcterms:created>
  <dcterms:modified xsi:type="dcterms:W3CDTF">2014-09-02T00:35:23Z</dcterms:modified>
</cp:coreProperties>
</file>